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9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110" d="100"/>
          <a:sy n="110" d="100"/>
        </p:scale>
        <p:origin x="26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5521-E69B-4E3B-995A-ED64FD7F6D36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A01A7-6FCB-453F-A05C-AB0933204CC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939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5521-E69B-4E3B-995A-ED64FD7F6D36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A01A7-6FCB-453F-A05C-AB0933204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220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5521-E69B-4E3B-995A-ED64FD7F6D36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A01A7-6FCB-453F-A05C-AB0933204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910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5521-E69B-4E3B-995A-ED64FD7F6D36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A01A7-6FCB-453F-A05C-AB0933204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856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5521-E69B-4E3B-995A-ED64FD7F6D36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A01A7-6FCB-453F-A05C-AB0933204CC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438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5521-E69B-4E3B-995A-ED64FD7F6D36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A01A7-6FCB-453F-A05C-AB0933204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996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5521-E69B-4E3B-995A-ED64FD7F6D36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A01A7-6FCB-453F-A05C-AB0933204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153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5521-E69B-4E3B-995A-ED64FD7F6D36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A01A7-6FCB-453F-A05C-AB0933204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580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5521-E69B-4E3B-995A-ED64FD7F6D36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A01A7-6FCB-453F-A05C-AB0933204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04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2AB85521-E69B-4E3B-995A-ED64FD7F6D36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B8A01A7-6FCB-453F-A05C-AB0933204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027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5521-E69B-4E3B-995A-ED64FD7F6D36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A01A7-6FCB-453F-A05C-AB0933204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90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AB85521-E69B-4E3B-995A-ED64FD7F6D36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B8A01A7-6FCB-453F-A05C-AB0933204CC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544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cond-mat/0110585.pdf" TargetMode="External"/><Relationship Id="rId2" Type="http://schemas.openxmlformats.org/officeDocument/2006/relationships/hyperlink" Target="https://en.wikipedia.org/wiki/N-body_problem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CB79DD-B5A8-4A9D-86C2-F8F073A18A37}"/>
              </a:ext>
            </a:extLst>
          </p:cNvPr>
          <p:cNvSpPr txBox="1"/>
          <p:nvPr/>
        </p:nvSpPr>
        <p:spPr>
          <a:xfrm>
            <a:off x="3188511" y="401010"/>
            <a:ext cx="2766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N-Body Problem</a:t>
            </a:r>
          </a:p>
        </p:txBody>
      </p:sp>
      <p:pic>
        <p:nvPicPr>
          <p:cNvPr id="1026" name="Picture 2" descr="http://www.askamathematician.com/wp-content/uploads/2011/10/easyhard.jpg">
            <a:extLst>
              <a:ext uri="{FF2B5EF4-FFF2-40B4-BE49-F238E27FC236}">
                <a16:creationId xmlns:a16="http://schemas.microsoft.com/office/drawing/2014/main" id="{B0C39221-E3F2-47CA-88E4-A8BED9E4D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950" y="1016826"/>
            <a:ext cx="5942097" cy="2862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6DB9C7-7251-49BA-828C-A9A18E8CF6BE}"/>
              </a:ext>
            </a:extLst>
          </p:cNvPr>
          <p:cNvSpPr txBox="1"/>
          <p:nvPr/>
        </p:nvSpPr>
        <p:spPr>
          <a:xfrm>
            <a:off x="1252608" y="4483129"/>
            <a:ext cx="6975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3D Numerical Exploration by Nicholas Cemenenkoff</a:t>
            </a:r>
          </a:p>
        </p:txBody>
      </p:sp>
    </p:spTree>
    <p:extLst>
      <p:ext uri="{BB962C8B-B14F-4D97-AF65-F5344CB8AC3E}">
        <p14:creationId xmlns:p14="http://schemas.microsoft.com/office/powerpoint/2010/main" val="276691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3E3668-1D08-4976-BC9C-BAB87632C9BB}"/>
              </a:ext>
            </a:extLst>
          </p:cNvPr>
          <p:cNvSpPr txBox="1"/>
          <p:nvPr/>
        </p:nvSpPr>
        <p:spPr>
          <a:xfrm>
            <a:off x="2094411" y="181368"/>
            <a:ext cx="4955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Thank You! Questions?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FF5E2B-BBA2-4C1A-A07C-26DD4B73DAB2}"/>
              </a:ext>
            </a:extLst>
          </p:cNvPr>
          <p:cNvSpPr txBox="1"/>
          <p:nvPr/>
        </p:nvSpPr>
        <p:spPr>
          <a:xfrm>
            <a:off x="434679" y="1562782"/>
            <a:ext cx="28870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References:</a:t>
            </a:r>
          </a:p>
          <a:p>
            <a:r>
              <a:rPr lang="en-US" dirty="0"/>
              <a:t>	General Mathematics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https://en.wikipedia.org/wiki/N-body_problem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PEFRL and VEFRL Algorithms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https://arxiv.org/pdf/cond-mat/0110585.pdf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DB1773-1111-4EE9-BAC3-C60328AF3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514" y="1369319"/>
            <a:ext cx="4955178" cy="27787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ECC7F4-CC0A-43DA-8A15-E63A65C208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3845" y="4415681"/>
            <a:ext cx="4806383" cy="157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40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2986E6-A85E-4BAB-9E40-9C18279525B7}"/>
              </a:ext>
            </a:extLst>
          </p:cNvPr>
          <p:cNvSpPr txBox="1"/>
          <p:nvPr/>
        </p:nvSpPr>
        <p:spPr>
          <a:xfrm>
            <a:off x="720331" y="1335218"/>
            <a:ext cx="34138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Given an empty 3D space and a set of masses with distinct positions and well-defined initial velocities,</a:t>
            </a:r>
          </a:p>
          <a:p>
            <a:endParaRPr lang="en-US" sz="2000" dirty="0"/>
          </a:p>
          <a:p>
            <a:r>
              <a:rPr lang="en-US" sz="2000" dirty="0"/>
              <a:t>if accounting only for the gravitational force between the bodies (and not allowing for collisions)…</a:t>
            </a:r>
          </a:p>
        </p:txBody>
      </p:sp>
      <p:pic>
        <p:nvPicPr>
          <p:cNvPr id="10242" name="Picture 2" descr="http://www.cs.unc.edu/Research/nbody/self-scheduling_files/image002.jpg">
            <a:extLst>
              <a:ext uri="{FF2B5EF4-FFF2-40B4-BE49-F238E27FC236}">
                <a16:creationId xmlns:a16="http://schemas.microsoft.com/office/drawing/2014/main" id="{DD75F13D-A789-41E7-B1BD-3ADBFF308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829" y="758999"/>
            <a:ext cx="4724047" cy="354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3356EF-96ED-473C-B378-CEC667D2628B}"/>
              </a:ext>
            </a:extLst>
          </p:cNvPr>
          <p:cNvSpPr txBox="1"/>
          <p:nvPr/>
        </p:nvSpPr>
        <p:spPr>
          <a:xfrm>
            <a:off x="720331" y="4773759"/>
            <a:ext cx="713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…what sort of orbital trajectories result? Are they stable? Which factors play a critical role in stability? Is there chaos in the system?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B9332A-E3F2-4798-8174-23504F293A2C}"/>
              </a:ext>
            </a:extLst>
          </p:cNvPr>
          <p:cNvSpPr txBox="1"/>
          <p:nvPr/>
        </p:nvSpPr>
        <p:spPr>
          <a:xfrm>
            <a:off x="3268694" y="528166"/>
            <a:ext cx="2606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3524698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6948BD-D0DA-449B-9410-E79A059D1CBB}"/>
              </a:ext>
            </a:extLst>
          </p:cNvPr>
          <p:cNvSpPr txBox="1"/>
          <p:nvPr/>
        </p:nvSpPr>
        <p:spPr>
          <a:xfrm>
            <a:off x="2925427" y="564732"/>
            <a:ext cx="3293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Mathematical Formalism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8A2885-D2E8-4D76-9A19-3CA042A6F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253" y="2911567"/>
            <a:ext cx="3821818" cy="14006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1029E2-4893-416D-9EE9-3157A7229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252" y="4421655"/>
            <a:ext cx="3821819" cy="114313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58E36E-B2B6-4E47-8D52-0939E17DCCFC}"/>
                  </a:ext>
                </a:extLst>
              </p:cNvPr>
              <p:cNvSpPr txBox="1"/>
              <p:nvPr/>
            </p:nvSpPr>
            <p:spPr>
              <a:xfrm>
                <a:off x="686562" y="1466003"/>
                <a:ext cx="8239724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We must solve Newton’s equations of motions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separate bodies in 3D.</a:t>
                </a:r>
              </a:p>
              <a:p>
                <a:endParaRPr lang="en-US" dirty="0"/>
              </a:p>
              <a:p>
                <a:r>
                  <a:rPr lang="en-US" dirty="0"/>
                  <a:t>Given a set of positions, the equation below shows how to obtain the 3D acceleration experienced by body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in the presence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other bodies.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58E36E-B2B6-4E47-8D52-0939E17DC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562" y="1466003"/>
                <a:ext cx="8239724" cy="1754326"/>
              </a:xfrm>
              <a:prstGeom prst="rect">
                <a:avLst/>
              </a:prstGeom>
              <a:blipFill>
                <a:blip r:embed="rId4"/>
                <a:stretch>
                  <a:fillRect l="-666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25D882B-E30C-45CA-97E5-3B2DE1DAB4AF}"/>
              </a:ext>
            </a:extLst>
          </p:cNvPr>
          <p:cNvSpPr txBox="1"/>
          <p:nvPr/>
        </p:nvSpPr>
        <p:spPr>
          <a:xfrm>
            <a:off x="686562" y="3220329"/>
            <a:ext cx="3851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accelerations are integrated to find velocities, and then the velocities are integrated to find positions.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A2CE0C-99CC-4386-8083-9F7727D47D25}"/>
              </a:ext>
            </a:extLst>
          </p:cNvPr>
          <p:cNvSpPr txBox="1"/>
          <p:nvPr/>
        </p:nvSpPr>
        <p:spPr>
          <a:xfrm>
            <a:off x="686562" y="4608947"/>
            <a:ext cx="385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positions give the potential energy, while the velocities give the kinetic energy.</a:t>
            </a:r>
          </a:p>
        </p:txBody>
      </p:sp>
    </p:spTree>
    <p:extLst>
      <p:ext uri="{BB962C8B-B14F-4D97-AF65-F5344CB8AC3E}">
        <p14:creationId xmlns:p14="http://schemas.microsoft.com/office/powerpoint/2010/main" val="1642663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BAFEC7-8136-4118-B29D-CB4299D37535}"/>
              </a:ext>
            </a:extLst>
          </p:cNvPr>
          <p:cNvSpPr txBox="1"/>
          <p:nvPr/>
        </p:nvSpPr>
        <p:spPr>
          <a:xfrm>
            <a:off x="3062272" y="257859"/>
            <a:ext cx="3543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Numerical Implementation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DBBF355-5A34-471D-9834-EE9476A6BBD1}"/>
              </a:ext>
            </a:extLst>
          </p:cNvPr>
          <p:cNvGrpSpPr/>
          <p:nvPr/>
        </p:nvGrpSpPr>
        <p:grpSpPr>
          <a:xfrm>
            <a:off x="5632928" y="1095779"/>
            <a:ext cx="2935784" cy="2132201"/>
            <a:chOff x="1300657" y="1233182"/>
            <a:chExt cx="2935784" cy="2132201"/>
          </a:xfrm>
        </p:grpSpPr>
        <p:sp>
          <p:nvSpPr>
            <p:cNvPr id="3" name="Flowchart: Multidocument 2">
              <a:extLst>
                <a:ext uri="{FF2B5EF4-FFF2-40B4-BE49-F238E27FC236}">
                  <a16:creationId xmlns:a16="http://schemas.microsoft.com/office/drawing/2014/main" id="{661BA237-EE14-4739-89B2-42D4EE2F9EF3}"/>
                </a:ext>
              </a:extLst>
            </p:cNvPr>
            <p:cNvSpPr/>
            <p:nvPr/>
          </p:nvSpPr>
          <p:spPr>
            <a:xfrm>
              <a:off x="1870745" y="1233182"/>
              <a:ext cx="2365696" cy="1702965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lowchart: Multidocument 3">
              <a:extLst>
                <a:ext uri="{FF2B5EF4-FFF2-40B4-BE49-F238E27FC236}">
                  <a16:creationId xmlns:a16="http://schemas.microsoft.com/office/drawing/2014/main" id="{642E0BAF-02EA-4ED6-A78D-7DF8D4D62EEB}"/>
                </a:ext>
              </a:extLst>
            </p:cNvPr>
            <p:cNvSpPr/>
            <p:nvPr/>
          </p:nvSpPr>
          <p:spPr>
            <a:xfrm>
              <a:off x="1343637" y="1662418"/>
              <a:ext cx="2365696" cy="1702965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C32222B-58F6-49D2-B9BD-D00994FED08B}"/>
                </a:ext>
              </a:extLst>
            </p:cNvPr>
            <p:cNvCxnSpPr/>
            <p:nvPr/>
          </p:nvCxnSpPr>
          <p:spPr>
            <a:xfrm>
              <a:off x="1343637" y="2172749"/>
              <a:ext cx="2045515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2AFC477-9A42-4D48-AAA2-C74D48E71143}"/>
                </a:ext>
              </a:extLst>
            </p:cNvPr>
            <p:cNvCxnSpPr/>
            <p:nvPr/>
          </p:nvCxnSpPr>
          <p:spPr>
            <a:xfrm>
              <a:off x="1345035" y="2383872"/>
              <a:ext cx="2045515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5E85C68-89B9-4A3E-AACD-D1EB8809AE5F}"/>
                </a:ext>
              </a:extLst>
            </p:cNvPr>
            <p:cNvCxnSpPr/>
            <p:nvPr/>
          </p:nvCxnSpPr>
          <p:spPr>
            <a:xfrm>
              <a:off x="1342238" y="2585208"/>
              <a:ext cx="2045515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5A87338-AE68-4B64-90D3-4965EC519D86}"/>
                </a:ext>
              </a:extLst>
            </p:cNvPr>
            <p:cNvCxnSpPr/>
            <p:nvPr/>
          </p:nvCxnSpPr>
          <p:spPr>
            <a:xfrm>
              <a:off x="1343636" y="2796331"/>
              <a:ext cx="2045515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09EC278-B38C-43FE-8D33-24C0757B5366}"/>
                </a:ext>
              </a:extLst>
            </p:cNvPr>
            <p:cNvCxnSpPr/>
            <p:nvPr/>
          </p:nvCxnSpPr>
          <p:spPr>
            <a:xfrm>
              <a:off x="1340839" y="3006055"/>
              <a:ext cx="2045515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78B17B0-A009-4119-9B3A-243E106843B2}"/>
                </a:ext>
              </a:extLst>
            </p:cNvPr>
            <p:cNvCxnSpPr>
              <a:cxnSpLocks/>
            </p:cNvCxnSpPr>
            <p:nvPr/>
          </p:nvCxnSpPr>
          <p:spPr>
            <a:xfrm>
              <a:off x="1639345" y="1948341"/>
              <a:ext cx="0" cy="1057714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34688A2-6D61-49CD-BDD9-1B6AD80C649F}"/>
                </a:ext>
              </a:extLst>
            </p:cNvPr>
            <p:cNvCxnSpPr>
              <a:cxnSpLocks/>
            </p:cNvCxnSpPr>
            <p:nvPr/>
          </p:nvCxnSpPr>
          <p:spPr>
            <a:xfrm>
              <a:off x="1934078" y="1948343"/>
              <a:ext cx="0" cy="1057714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3CF26AD-C78C-4948-A5D4-9343B631F070}"/>
                </a:ext>
              </a:extLst>
            </p:cNvPr>
            <p:cNvCxnSpPr>
              <a:cxnSpLocks/>
            </p:cNvCxnSpPr>
            <p:nvPr/>
          </p:nvCxnSpPr>
          <p:spPr>
            <a:xfrm>
              <a:off x="2228811" y="1948343"/>
              <a:ext cx="0" cy="1057714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964E861-35CA-4558-B98F-DEEF7F983C11}"/>
                </a:ext>
              </a:extLst>
            </p:cNvPr>
            <p:cNvCxnSpPr>
              <a:cxnSpLocks/>
            </p:cNvCxnSpPr>
            <p:nvPr/>
          </p:nvCxnSpPr>
          <p:spPr>
            <a:xfrm>
              <a:off x="2523544" y="1948343"/>
              <a:ext cx="0" cy="1057714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4B5555A-9C74-4A74-B47F-E18D1F593A74}"/>
                </a:ext>
              </a:extLst>
            </p:cNvPr>
            <p:cNvCxnSpPr>
              <a:cxnSpLocks/>
            </p:cNvCxnSpPr>
            <p:nvPr/>
          </p:nvCxnSpPr>
          <p:spPr>
            <a:xfrm>
              <a:off x="2818277" y="1948343"/>
              <a:ext cx="0" cy="1057714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C2F34B5-B2B7-46D5-9FB6-FA32F6C95830}"/>
                </a:ext>
              </a:extLst>
            </p:cNvPr>
            <p:cNvCxnSpPr>
              <a:cxnSpLocks/>
            </p:cNvCxnSpPr>
            <p:nvPr/>
          </p:nvCxnSpPr>
          <p:spPr>
            <a:xfrm>
              <a:off x="3113012" y="1948341"/>
              <a:ext cx="0" cy="1057714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DE888EA-30DA-4945-970F-DB940D9141D3}"/>
                    </a:ext>
                  </a:extLst>
                </p:cNvPr>
                <p:cNvSpPr txBox="1"/>
                <p:nvPr/>
              </p:nvSpPr>
              <p:spPr>
                <a:xfrm>
                  <a:off x="1302550" y="1888652"/>
                  <a:ext cx="35233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DE888EA-30DA-4945-970F-DB940D9141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2550" y="1888652"/>
                  <a:ext cx="352339" cy="30777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2195C44-5D77-4427-9C86-FA158E61CD9F}"/>
                    </a:ext>
                  </a:extLst>
                </p:cNvPr>
                <p:cNvSpPr txBox="1"/>
                <p:nvPr/>
              </p:nvSpPr>
              <p:spPr>
                <a:xfrm>
                  <a:off x="1302549" y="2100383"/>
                  <a:ext cx="35233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2195C44-5D77-4427-9C86-FA158E61CD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2549" y="2100383"/>
                  <a:ext cx="352339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22EFCB7-467C-483D-B391-1E30EBFD558D}"/>
                    </a:ext>
                  </a:extLst>
                </p:cNvPr>
                <p:cNvSpPr txBox="1"/>
                <p:nvPr/>
              </p:nvSpPr>
              <p:spPr>
                <a:xfrm>
                  <a:off x="1302549" y="2303118"/>
                  <a:ext cx="35233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22EFCB7-467C-483D-B391-1E30EBFD55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2549" y="2303118"/>
                  <a:ext cx="352339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BFAC857-9C11-4BEB-AF83-3F0774691CD7}"/>
                    </a:ext>
                  </a:extLst>
                </p:cNvPr>
                <p:cNvSpPr txBox="1"/>
                <p:nvPr/>
              </p:nvSpPr>
              <p:spPr>
                <a:xfrm>
                  <a:off x="1302549" y="2506121"/>
                  <a:ext cx="35233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BFAC857-9C11-4BEB-AF83-3F0774691C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2549" y="2506121"/>
                  <a:ext cx="352339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AA3AC62-17FC-4C43-A2CF-5BB9C439583F}"/>
                    </a:ext>
                  </a:extLst>
                </p:cNvPr>
                <p:cNvSpPr txBox="1"/>
                <p:nvPr/>
              </p:nvSpPr>
              <p:spPr>
                <a:xfrm>
                  <a:off x="1300657" y="2717584"/>
                  <a:ext cx="35233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AA3AC62-17FC-4C43-A2CF-5BB9C43958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0657" y="2717584"/>
                  <a:ext cx="352339" cy="307777"/>
                </a:xfrm>
                <a:prstGeom prst="rect">
                  <a:avLst/>
                </a:prstGeom>
                <a:blipFill>
                  <a:blip r:embed="rId6"/>
                  <a:stretch>
                    <a:fillRect r="-17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820B812-ECBC-4C7D-B662-BA25E417463F}"/>
                    </a:ext>
                  </a:extLst>
                </p:cNvPr>
                <p:cNvSpPr txBox="1"/>
                <p:nvPr/>
              </p:nvSpPr>
              <p:spPr>
                <a:xfrm>
                  <a:off x="1634545" y="1888736"/>
                  <a:ext cx="35233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820B812-ECBC-4C7D-B662-BA25E41746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4545" y="1888736"/>
                  <a:ext cx="352339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18A0734-CFF7-4E1C-AB3C-13F3F71A1B0E}"/>
                    </a:ext>
                  </a:extLst>
                </p:cNvPr>
                <p:cNvSpPr txBox="1"/>
                <p:nvPr/>
              </p:nvSpPr>
              <p:spPr>
                <a:xfrm>
                  <a:off x="1921324" y="1888651"/>
                  <a:ext cx="35233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18A0734-CFF7-4E1C-AB3C-13F3F71A1B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1324" y="1888651"/>
                  <a:ext cx="352339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7F6F378-D1ED-488C-A0E3-32C3188A8C69}"/>
                    </a:ext>
                  </a:extLst>
                </p:cNvPr>
                <p:cNvSpPr txBox="1"/>
                <p:nvPr/>
              </p:nvSpPr>
              <p:spPr>
                <a:xfrm>
                  <a:off x="2221784" y="1904962"/>
                  <a:ext cx="35233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7F6F378-D1ED-488C-A0E3-32C3188A8C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784" y="1904962"/>
                  <a:ext cx="352339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894831D-4A94-49E6-8039-9D3619692C15}"/>
                    </a:ext>
                  </a:extLst>
                </p:cNvPr>
                <p:cNvSpPr txBox="1"/>
                <p:nvPr/>
              </p:nvSpPr>
              <p:spPr>
                <a:xfrm>
                  <a:off x="2457793" y="1903429"/>
                  <a:ext cx="35233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𝑣𝑥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894831D-4A94-49E6-8039-9D3619692C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7793" y="1903429"/>
                  <a:ext cx="352339" cy="307777"/>
                </a:xfrm>
                <a:prstGeom prst="rect">
                  <a:avLst/>
                </a:prstGeom>
                <a:blipFill>
                  <a:blip r:embed="rId10"/>
                  <a:stretch>
                    <a:fillRect r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FDBE8E9-5F3C-4A15-ABA3-DD9CF6550A61}"/>
                    </a:ext>
                  </a:extLst>
                </p:cNvPr>
                <p:cNvSpPr txBox="1"/>
                <p:nvPr/>
              </p:nvSpPr>
              <p:spPr>
                <a:xfrm>
                  <a:off x="2741989" y="1904962"/>
                  <a:ext cx="35233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𝑣𝑦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FDBE8E9-5F3C-4A15-ABA3-DD9CF6550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1989" y="1904962"/>
                  <a:ext cx="352339" cy="307777"/>
                </a:xfrm>
                <a:prstGeom prst="rect">
                  <a:avLst/>
                </a:prstGeom>
                <a:blipFill>
                  <a:blip r:embed="rId11"/>
                  <a:stretch>
                    <a:fillRect r="-10345" b="-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B2A4148-2AF2-4F39-9E2F-5C052515CF39}"/>
                    </a:ext>
                  </a:extLst>
                </p:cNvPr>
                <p:cNvSpPr txBox="1"/>
                <p:nvPr/>
              </p:nvSpPr>
              <p:spPr>
                <a:xfrm>
                  <a:off x="3038088" y="1900178"/>
                  <a:ext cx="35233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𝑣𝑧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B2A4148-2AF2-4F39-9E2F-5C052515CF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8088" y="1900178"/>
                  <a:ext cx="352339" cy="307777"/>
                </a:xfrm>
                <a:prstGeom prst="rect">
                  <a:avLst/>
                </a:prstGeom>
                <a:blipFill>
                  <a:blip r:embed="rId12"/>
                  <a:stretch>
                    <a:fillRect r="-68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0AC8451-2296-45E8-8A2D-C4C4042C6427}"/>
                    </a:ext>
                  </a:extLst>
                </p:cNvPr>
                <p:cNvSpPr txBox="1"/>
                <p:nvPr/>
              </p:nvSpPr>
              <p:spPr>
                <a:xfrm>
                  <a:off x="2189068" y="2303118"/>
                  <a:ext cx="35233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0AC8451-2296-45E8-8A2D-C4C4042C64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9068" y="2303118"/>
                  <a:ext cx="352339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D2DCCE3-01FE-426C-AA69-5670EA7CBEE1}"/>
              </a:ext>
            </a:extLst>
          </p:cNvPr>
          <p:cNvSpPr txBox="1"/>
          <p:nvPr/>
        </p:nvSpPr>
        <p:spPr>
          <a:xfrm>
            <a:off x="547852" y="1050430"/>
            <a:ext cx="39573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 employ 8 different stepping methods: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Euler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Euler-Cromer (EC)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2</a:t>
            </a:r>
            <a:r>
              <a:rPr lang="en-US" sz="1400" baseline="30000" dirty="0"/>
              <a:t>nd</a:t>
            </a:r>
            <a:r>
              <a:rPr lang="en-US" sz="1400" dirty="0"/>
              <a:t> Order Runge-</a:t>
            </a:r>
            <a:r>
              <a:rPr lang="en-US" sz="1400" dirty="0" err="1"/>
              <a:t>Kutta</a:t>
            </a:r>
            <a:r>
              <a:rPr lang="en-US" sz="1400" dirty="0"/>
              <a:t> (RK2)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4</a:t>
            </a:r>
            <a:r>
              <a:rPr lang="en-US" sz="1400" baseline="30000" dirty="0"/>
              <a:t>th</a:t>
            </a:r>
            <a:r>
              <a:rPr lang="en-US" sz="1400" dirty="0"/>
              <a:t> Order Runge-</a:t>
            </a:r>
            <a:r>
              <a:rPr lang="en-US" sz="1400" dirty="0" err="1"/>
              <a:t>Kutta</a:t>
            </a:r>
            <a:r>
              <a:rPr lang="en-US" sz="1400" dirty="0"/>
              <a:t> (RK4)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Velocity </a:t>
            </a:r>
            <a:r>
              <a:rPr lang="en-US" sz="1400" dirty="0" err="1"/>
              <a:t>Verlet</a:t>
            </a:r>
            <a:r>
              <a:rPr lang="en-US" sz="1400" dirty="0"/>
              <a:t> (VV)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Position </a:t>
            </a:r>
            <a:r>
              <a:rPr lang="en-US" sz="1400" dirty="0" err="1"/>
              <a:t>Verlet</a:t>
            </a:r>
            <a:r>
              <a:rPr lang="en-US" sz="1400" dirty="0"/>
              <a:t> (PV)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Velocity Extended Forest-Ruth-Like (VEFRL)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Position Extended Forest-Ruth-Like (PEFRL)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F72F50-501E-4ECD-95D3-61BC5A5150E7}"/>
              </a:ext>
            </a:extLst>
          </p:cNvPr>
          <p:cNvSpPr txBox="1"/>
          <p:nvPr/>
        </p:nvSpPr>
        <p:spPr>
          <a:xfrm>
            <a:off x="2596705" y="4342858"/>
            <a:ext cx="39573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code is cleaner with 3D arrays.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0F6C5E7-CB4D-4879-BDE1-449EA335E42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1875" y="3351995"/>
            <a:ext cx="3957350" cy="80963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268E78C-A2ED-4E91-B3D2-34C8153C3E9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1875" y="5036477"/>
            <a:ext cx="4261917" cy="111730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25D4A7E-720D-4157-83CF-991E57619A2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535" y="3372646"/>
            <a:ext cx="4461544" cy="87534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1D24EE2-1418-4A7F-AC29-B5F396381B2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07420" y="5085911"/>
            <a:ext cx="3917626" cy="88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07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BC7FA1-985A-4B87-B524-C68E23321F10}"/>
              </a:ext>
            </a:extLst>
          </p:cNvPr>
          <p:cNvSpPr txBox="1"/>
          <p:nvPr/>
        </p:nvSpPr>
        <p:spPr>
          <a:xfrm>
            <a:off x="2251877" y="246743"/>
            <a:ext cx="4640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Checking the Model with Symmetry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44A554-46C9-49A2-A23B-9471C7F91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7" y="1258294"/>
            <a:ext cx="4197532" cy="2698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F191DC-4635-4A8C-9604-D6AAB0E1EC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258294"/>
            <a:ext cx="4197533" cy="26984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75D090-EE52-4573-9C00-8712B11ED561}"/>
              </a:ext>
            </a:extLst>
          </p:cNvPr>
          <p:cNvSpPr txBox="1"/>
          <p:nvPr/>
        </p:nvSpPr>
        <p:spPr>
          <a:xfrm>
            <a:off x="1831588" y="4348051"/>
            <a:ext cx="5675194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These system behaves exactly as your intuition might expect, so we can have confidence in the model.</a:t>
            </a:r>
          </a:p>
        </p:txBody>
      </p:sp>
    </p:spTree>
    <p:extLst>
      <p:ext uri="{BB962C8B-B14F-4D97-AF65-F5344CB8AC3E}">
        <p14:creationId xmlns:p14="http://schemas.microsoft.com/office/powerpoint/2010/main" val="814720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215421-A24F-4B32-A1FD-6B078EEE7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817" y="606260"/>
            <a:ext cx="2704328" cy="17374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D1C57D-0879-4F80-B001-B19CE1B5C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817" y="2530082"/>
            <a:ext cx="2704328" cy="17374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F5C11-4A01-451C-9565-D53130FCE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296" y="4462979"/>
            <a:ext cx="2705849" cy="17383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3E3665-7FF3-4AED-A834-8C9A35A637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223" y="606260"/>
            <a:ext cx="2595756" cy="16676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6C5D16-3B21-440F-A45A-426B1B55C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223" y="4378039"/>
            <a:ext cx="2595756" cy="16676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41BECA0-6647-4A8A-9843-068F7C61C4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223" y="2530082"/>
            <a:ext cx="2595756" cy="16676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2877E3-9A96-4EA3-9C7D-9519D1E490FF}"/>
              </a:ext>
            </a:extLst>
          </p:cNvPr>
          <p:cNvSpPr txBox="1"/>
          <p:nvPr/>
        </p:nvSpPr>
        <p:spPr>
          <a:xfrm>
            <a:off x="265815" y="195125"/>
            <a:ext cx="3398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Numerical Results for N=4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F0E5C-B9DF-4E47-A0B5-5035A51CB050}"/>
              </a:ext>
            </a:extLst>
          </p:cNvPr>
          <p:cNvSpPr txBox="1"/>
          <p:nvPr/>
        </p:nvSpPr>
        <p:spPr>
          <a:xfrm>
            <a:off x="2649406" y="1290298"/>
            <a:ext cx="67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Euler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4500AB-AC3F-48E6-8AD4-C6E856A59369}"/>
              </a:ext>
            </a:extLst>
          </p:cNvPr>
          <p:cNvSpPr txBox="1"/>
          <p:nvPr/>
        </p:nvSpPr>
        <p:spPr>
          <a:xfrm>
            <a:off x="2649406" y="2800891"/>
            <a:ext cx="67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1F6167-68B2-4498-A584-0CF4A1958C65}"/>
              </a:ext>
            </a:extLst>
          </p:cNvPr>
          <p:cNvSpPr txBox="1"/>
          <p:nvPr/>
        </p:nvSpPr>
        <p:spPr>
          <a:xfrm>
            <a:off x="2649406" y="4851624"/>
            <a:ext cx="789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PEFRL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43B6BA-C6F6-4414-AA3B-41F628866AE5}"/>
              </a:ext>
            </a:extLst>
          </p:cNvPr>
          <p:cNvSpPr txBox="1"/>
          <p:nvPr/>
        </p:nvSpPr>
        <p:spPr>
          <a:xfrm>
            <a:off x="147905" y="1831395"/>
            <a:ext cx="22756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 have two sets of initial conditions:</a:t>
            </a:r>
          </a:p>
          <a:p>
            <a:endParaRPr lang="en-US" sz="2000" dirty="0"/>
          </a:p>
          <a:p>
            <a:r>
              <a:rPr lang="en-US" sz="2000" dirty="0"/>
              <a:t>IC1 produces stable ellipses while IC2 is more chaotic.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1E7101-76AF-486C-ACDD-754C6B9911BB}"/>
              </a:ext>
            </a:extLst>
          </p:cNvPr>
          <p:cNvSpPr txBox="1"/>
          <p:nvPr/>
        </p:nvSpPr>
        <p:spPr>
          <a:xfrm>
            <a:off x="4455102" y="146777"/>
            <a:ext cx="482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IC2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99A470-0888-43CD-861A-44FCDD259558}"/>
              </a:ext>
            </a:extLst>
          </p:cNvPr>
          <p:cNvSpPr txBox="1"/>
          <p:nvPr/>
        </p:nvSpPr>
        <p:spPr>
          <a:xfrm>
            <a:off x="7427891" y="139184"/>
            <a:ext cx="482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IC1</a:t>
            </a:r>
          </a:p>
        </p:txBody>
      </p:sp>
    </p:spTree>
    <p:extLst>
      <p:ext uri="{BB962C8B-B14F-4D97-AF65-F5344CB8AC3E}">
        <p14:creationId xmlns:p14="http://schemas.microsoft.com/office/powerpoint/2010/main" val="1118397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10C755-F4CB-457C-80F3-78E2F18FCDD6}"/>
              </a:ext>
            </a:extLst>
          </p:cNvPr>
          <p:cNvSpPr txBox="1"/>
          <p:nvPr/>
        </p:nvSpPr>
        <p:spPr>
          <a:xfrm>
            <a:off x="3230318" y="398554"/>
            <a:ext cx="2683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Investigating Energy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11679-B80B-4B6C-A072-208404864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078713"/>
            <a:ext cx="3591637" cy="26061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BD1C09-4EE4-49A0-ABDE-F6FF8E06E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662057"/>
            <a:ext cx="3591637" cy="26650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FFF5EC-8777-442E-822E-9138E1E191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423" y="1114552"/>
            <a:ext cx="3443268" cy="25170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174911-C94B-4BE3-8441-A42B2522EC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437" y="3731892"/>
            <a:ext cx="3550238" cy="25952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E93D00-CCC0-45EB-9C2F-23C50B8A68D5}"/>
              </a:ext>
            </a:extLst>
          </p:cNvPr>
          <p:cNvSpPr txBox="1"/>
          <p:nvPr/>
        </p:nvSpPr>
        <p:spPr>
          <a:xfrm>
            <a:off x="77531" y="1318506"/>
            <a:ext cx="189846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A few questions to ponder:</a:t>
            </a:r>
          </a:p>
          <a:p>
            <a:endParaRPr lang="en-US" sz="1700" dirty="0"/>
          </a:p>
          <a:p>
            <a:r>
              <a:rPr lang="en-US" sz="1700" dirty="0"/>
              <a:t>Which one is IC2?</a:t>
            </a:r>
          </a:p>
          <a:p>
            <a:endParaRPr lang="en-US" sz="1700" dirty="0"/>
          </a:p>
          <a:p>
            <a:r>
              <a:rPr lang="en-US" sz="1700" dirty="0"/>
              <a:t>Which one is IC1?</a:t>
            </a:r>
          </a:p>
          <a:p>
            <a:endParaRPr lang="en-US" sz="1700" dirty="0"/>
          </a:p>
          <a:p>
            <a:r>
              <a:rPr lang="en-US" sz="1700" dirty="0"/>
              <a:t>How can we tell?</a:t>
            </a:r>
          </a:p>
          <a:p>
            <a:endParaRPr lang="en-US" sz="1700" dirty="0"/>
          </a:p>
          <a:p>
            <a:r>
              <a:rPr lang="en-US" sz="1700" dirty="0"/>
              <a:t>Is energy conserved?</a:t>
            </a:r>
          </a:p>
          <a:p>
            <a:endParaRPr lang="en-US" sz="1700" dirty="0"/>
          </a:p>
          <a:p>
            <a:r>
              <a:rPr lang="en-US" sz="1700" dirty="0"/>
              <a:t>What do the peaks mean?</a:t>
            </a:r>
          </a:p>
        </p:txBody>
      </p:sp>
    </p:spTree>
    <p:extLst>
      <p:ext uri="{BB962C8B-B14F-4D97-AF65-F5344CB8AC3E}">
        <p14:creationId xmlns:p14="http://schemas.microsoft.com/office/powerpoint/2010/main" val="3308021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55C68C-0D07-481D-88B8-C3E3794382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62" y="707408"/>
            <a:ext cx="4058194" cy="26072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67DEEC-546F-4F45-8D2C-1C4382F258D2}"/>
              </a:ext>
            </a:extLst>
          </p:cNvPr>
          <p:cNvSpPr txBox="1"/>
          <p:nvPr/>
        </p:nvSpPr>
        <p:spPr>
          <a:xfrm>
            <a:off x="2422127" y="132933"/>
            <a:ext cx="4794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 Bodies Similar to the Solar System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E96BCA-0EFF-4688-954E-23B410A00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55" y="3557377"/>
            <a:ext cx="3598864" cy="2706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7CDC11-E4BF-4832-8414-4DBBBF0A68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83" y="3314614"/>
            <a:ext cx="3973952" cy="294878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5FA501E-61F0-480A-BC53-03CB294BFC4A}"/>
              </a:ext>
            </a:extLst>
          </p:cNvPr>
          <p:cNvSpPr/>
          <p:nvPr/>
        </p:nvSpPr>
        <p:spPr>
          <a:xfrm>
            <a:off x="4572000" y="4075611"/>
            <a:ext cx="406455" cy="731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675FCD-E15D-4936-852F-198F9B5CA3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55" y="594598"/>
            <a:ext cx="3973953" cy="288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18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4C546D-78B6-467D-A4AF-908E8C516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02" y="657876"/>
            <a:ext cx="4114398" cy="2643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7577EA-F577-4549-BBCA-137038BA2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0" y="503504"/>
            <a:ext cx="3795766" cy="2797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0B7F65-BA24-47B1-A79C-64128F7A28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0" y="3429000"/>
            <a:ext cx="3795766" cy="28307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A5EA99-CFBC-4D73-86BB-E549AF4BB7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56" y="3420140"/>
            <a:ext cx="3939910" cy="29016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2B2C32-C517-44FE-93AE-EC6B0E48404B}"/>
              </a:ext>
            </a:extLst>
          </p:cNvPr>
          <p:cNvSpPr txBox="1"/>
          <p:nvPr/>
        </p:nvSpPr>
        <p:spPr>
          <a:xfrm>
            <a:off x="2590377" y="77698"/>
            <a:ext cx="4329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 Bodies Extended for 500 Years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80D759-B27A-4A3D-AC74-90B4AD78AD5C}"/>
              </a:ext>
            </a:extLst>
          </p:cNvPr>
          <p:cNvSpPr/>
          <p:nvPr/>
        </p:nvSpPr>
        <p:spPr>
          <a:xfrm>
            <a:off x="4355869" y="3810087"/>
            <a:ext cx="581891" cy="1034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5377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104</TotalTime>
  <Words>326</Words>
  <Application>Microsoft Office PowerPoint</Application>
  <PresentationFormat>On-screen Show (4:3)</PresentationFormat>
  <Paragraphs>68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Cemenenkoff</dc:creator>
  <cp:lastModifiedBy>Cemenenkoff</cp:lastModifiedBy>
  <cp:revision>19</cp:revision>
  <dcterms:created xsi:type="dcterms:W3CDTF">2018-06-12T01:08:26Z</dcterms:created>
  <dcterms:modified xsi:type="dcterms:W3CDTF">2018-06-12T02:53:01Z</dcterms:modified>
</cp:coreProperties>
</file>